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3"/>
    <p:sldId id="275" r:id="rId4"/>
    <p:sldId id="257" r:id="rId5"/>
    <p:sldId id="258" r:id="rId6"/>
    <p:sldId id="278" r:id="rId7"/>
    <p:sldId id="277" r:id="rId8"/>
    <p:sldId id="276" r:id="rId9"/>
    <p:sldId id="262" r:id="rId10"/>
    <p:sldId id="259" r:id="rId11"/>
    <p:sldId id="263" r:id="rId12"/>
    <p:sldId id="265" r:id="rId13"/>
    <p:sldId id="266" r:id="rId14"/>
    <p:sldId id="267" r:id="rId15"/>
    <p:sldId id="268" r:id="rId16"/>
    <p:sldId id="273" r:id="rId17"/>
    <p:sldId id="269" r:id="rId18"/>
    <p:sldId id="270" r:id="rId19"/>
    <p:sldId id="264" r:id="rId20"/>
    <p:sldId id="271" r:id="rId21"/>
    <p:sldId id="272" r:id="rId22"/>
    <p:sldId id="274" r:id="rId2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D41"/>
    <a:srgbClr val="B2B2B2"/>
    <a:srgbClr val="202020"/>
    <a:srgbClr val="323232"/>
    <a:srgbClr val="CC3300"/>
    <a:srgbClr val="CC0000"/>
    <a:srgbClr val="FF33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>
          <a:xfrm>
            <a:off x="239184" y="692150"/>
            <a:ext cx="11885083" cy="611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117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056" name="Rectangle 8"/>
          <p:cNvSpPr>
            <a:spLocks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11" name="Rectangle 4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2" name="Rectangle 5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17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2"/>
          <a:srcRect t="1094" r="8122" b="13318"/>
          <a:stretch>
            <a:fillRect/>
          </a:stretch>
        </p:blipFill>
        <p:spPr>
          <a:xfrm>
            <a:off x="7730067" y="4438650"/>
            <a:ext cx="4453467" cy="2333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Rectangle 4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5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30" name="Rectangle 6"/>
          <p:cNvSpPr>
            <a:spLocks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ldLvl="0" animBg="1"/>
      <p:bldP spid="1028" grpId="0" bldLvl="0"/>
    </p:bld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ru-RU" altLang="en-US" sz="4000">
                <a:solidFill>
                  <a:srgbClr val="FF0000"/>
                </a:solidFill>
              </a:rPr>
              <a:t>РОДИТЕЛЬСКАЯ ГОСТИНАЯ</a:t>
            </a:r>
            <a:endParaRPr lang="ru-RU" altLang="en-US" sz="400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315" y="2492375"/>
            <a:ext cx="10247630" cy="1222375"/>
          </a:xfrm>
        </p:spPr>
        <p:txBody>
          <a:bodyPr/>
          <a:p>
            <a:r>
              <a:rPr lang="ru-RU" altLang="en-US" b="1" i="1">
                <a:solidFill>
                  <a:srgbClr val="FF8D41"/>
                </a:solidFill>
              </a:rPr>
              <a:t>АКТУАЛЬНОЕ ТРАДИЦИОННОЕ КОНСУЛЬТАТИВНОЕ  МЕРОПРИЯТИЕ \ АКЦИЯ \ СРЕДИ ЛОГОПЕДОВ ЛЕНИНСКОГО РАЙОНА </a:t>
            </a:r>
            <a:endParaRPr lang="ru-RU" altLang="en-US" b="1" i="1">
              <a:solidFill>
                <a:srgbClr val="FF8D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okEHFFtbIUdPqyU6NXARSWXjLTU4gOZW2w7ROMmlEl-FwCuz4ki3EgfRnLTcpYTWCXcrMTs6KPyJwyclq7wtim2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0"/>
            <a:ext cx="3858895" cy="6858000"/>
          </a:xfrm>
          <a:prstGeom prst="rect">
            <a:avLst/>
          </a:prstGeom>
        </p:spPr>
      </p:pic>
      <p:pic>
        <p:nvPicPr>
          <p:cNvPr id="5" name="Изображение 4" descr="pSixx_pGCW_2aCwrgOVEmJWcpzSB6BTV2rdPHIKP9_AeTPMUMyT8-CI8grheS0OgCGX9h_gMjHwLm2Ua6w7yqnr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2148840"/>
            <a:ext cx="6096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_vbddgFYybtfQNBfvJg10IktKy1VXX_FMe6-qhoR8o2NbLA0S04B8-_dmWma_npBsGe9kDZLWlxiVvA0LU6OUIQ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0"/>
            <a:ext cx="3858895" cy="6858000"/>
          </a:xfrm>
          <a:prstGeom prst="rect">
            <a:avLst/>
          </a:prstGeom>
        </p:spPr>
      </p:pic>
      <p:pic>
        <p:nvPicPr>
          <p:cNvPr id="5" name="Изображение 4" descr="e_4_7y-DL3hM4Y_wbD0fPVtfB4rc3iVwizWm-yQZY8k394PI_5sGNKGN4bke3j_YBC6XeOFw-1BFMAmfGlchAKX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920" y="0"/>
            <a:ext cx="38588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GWPqUT4f7JAoYifIfyOg7lmKzpOWQhhItNugkqqGpbteiCgunQQP1F_FAW78eY0wenygk6eAaJBI1cmQNOiBLgc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290" y="0"/>
            <a:ext cx="3858895" cy="6858000"/>
          </a:xfrm>
          <a:prstGeom prst="rect">
            <a:avLst/>
          </a:prstGeom>
        </p:spPr>
      </p:pic>
      <p:pic>
        <p:nvPicPr>
          <p:cNvPr id="5" name="Изображение 4" descr="yYPZEyFwTj2-W2fgK8myuEiYruXz-Q140T2xnUi4V4ITMalLss2qqgu96E7NXT16WJMm_k_4qmlRhB_VWOwaf0b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05" y="0"/>
            <a:ext cx="38588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87630"/>
            <a:ext cx="6243955" cy="660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" y="196850"/>
            <a:ext cx="7601585" cy="64674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160020"/>
            <a:ext cx="9780270" cy="653859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" y="274320"/>
            <a:ext cx="8776335" cy="612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" y="274955"/>
            <a:ext cx="9865360" cy="6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трудностей.   Возможные причины</a:t>
            </a:r>
            <a:endParaRPr lang="ru-RU" dirty="0"/>
          </a:p>
        </p:txBody>
      </p:sp>
      <p:sp>
        <p:nvSpPr>
          <p:cNvPr id="18" name="Объект 17"/>
          <p:cNvSpPr>
            <a:spLocks noGrp="1"/>
          </p:cNvSpPr>
          <p:nvPr>
            <p:ph sz="half" idx="1"/>
          </p:nvPr>
        </p:nvSpPr>
        <p:spPr>
          <a:xfrm>
            <a:off x="623545" y="1407553"/>
            <a:ext cx="4184035" cy="512771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Трудности формирования зрительного образа буквы </a:t>
            </a:r>
            <a:endParaRPr lang="ru-RU" sz="2600" dirty="0"/>
          </a:p>
          <a:p>
            <a:r>
              <a:rPr lang="ru-RU" sz="2600" dirty="0"/>
              <a:t>Ошибки в пространственном расположении элементов букв (вертикальных, горизонтальных, зеркальное письмо</a:t>
            </a:r>
            <a:r>
              <a:rPr lang="ru-RU" sz="2600" dirty="0" smtClean="0"/>
              <a:t>)</a:t>
            </a:r>
            <a:endParaRPr lang="ru-RU" sz="2600" dirty="0" smtClean="0"/>
          </a:p>
          <a:p>
            <a:r>
              <a:rPr lang="ru-RU" sz="2600" dirty="0"/>
              <a:t>Трудность </a:t>
            </a:r>
            <a:r>
              <a:rPr lang="ru-RU" sz="2600" dirty="0" smtClean="0"/>
              <a:t>формирования </a:t>
            </a:r>
            <a:r>
              <a:rPr lang="ru-RU" sz="2600" dirty="0"/>
              <a:t>правильной траектории движений при выполнении графического элемента</a:t>
            </a:r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sz="half" idx="2"/>
          </p:nvPr>
        </p:nvSpPr>
        <p:spPr>
          <a:xfrm>
            <a:off x="5089970" y="1317813"/>
            <a:ext cx="4184034" cy="472355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недостаточная </a:t>
            </a:r>
            <a:r>
              <a:rPr lang="ru-RU" sz="3000" dirty="0" err="1"/>
              <a:t>сформированность</a:t>
            </a:r>
            <a:r>
              <a:rPr lang="ru-RU" sz="3000" dirty="0"/>
              <a:t> зрительной памяти</a:t>
            </a:r>
            <a:endParaRPr lang="ru-RU" sz="3000" dirty="0"/>
          </a:p>
          <a:p>
            <a:r>
              <a:rPr lang="ru-RU" sz="3000" dirty="0"/>
              <a:t>недостаточная </a:t>
            </a:r>
            <a:r>
              <a:rPr lang="ru-RU" sz="3000" dirty="0" err="1"/>
              <a:t>сформированность</a:t>
            </a:r>
            <a:r>
              <a:rPr lang="ru-RU" sz="3000" dirty="0"/>
              <a:t> зрительно-пространственного восприятия</a:t>
            </a:r>
            <a:endParaRPr lang="ru-RU" sz="3000" dirty="0"/>
          </a:p>
          <a:p>
            <a:r>
              <a:rPr lang="ru-RU" sz="3000" dirty="0" smtClean="0"/>
              <a:t>форсирование </a:t>
            </a:r>
            <a:r>
              <a:rPr lang="ru-RU" sz="3000" dirty="0"/>
              <a:t>темпа </a:t>
            </a:r>
            <a:r>
              <a:rPr lang="ru-RU" sz="3000" dirty="0" smtClean="0"/>
              <a:t>обучения, </a:t>
            </a:r>
            <a:r>
              <a:rPr lang="ru-RU" sz="3000" dirty="0"/>
              <a:t>недостаток методики </a:t>
            </a:r>
            <a:r>
              <a:rPr lang="ru-RU" sz="3000" dirty="0" smtClean="0"/>
              <a:t>обучения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" y="274955"/>
            <a:ext cx="455549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55" y="1557655"/>
            <a:ext cx="3752215" cy="493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мещающее содержимое 4"/>
          <p:cNvSpPr/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95" y="3482340"/>
            <a:ext cx="2522855" cy="30099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FF0000"/>
                </a:solidFill>
              </a:rPr>
              <a:t>ссылки на «Родительские гостиные»</a:t>
            </a: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ru-RU" sz="2400"/>
              <a:t>https://vk.com/wall-217550444_415 - </a:t>
            </a:r>
            <a:endParaRPr lang="en-US" altLang="ru-RU" sz="2400"/>
          </a:p>
          <a:p>
            <a:pPr marL="0" indent="0">
              <a:buNone/>
            </a:pPr>
            <a:r>
              <a:rPr lang="en-US" altLang="en-US" sz="2400"/>
              <a:t>ссылка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мероприятие</a:t>
            </a:r>
            <a:r>
              <a:rPr lang="en-US" altLang="ru-RU" sz="2400"/>
              <a:t> </a:t>
            </a:r>
            <a:r>
              <a:rPr lang="en-US" altLang="en-US" sz="2400"/>
              <a:t>ВК</a:t>
            </a:r>
            <a:r>
              <a:rPr lang="en-US" altLang="ru-RU" sz="2400"/>
              <a:t> 21.10.2023</a:t>
            </a:r>
            <a:r>
              <a:rPr lang="ru-RU" altLang="en-US" sz="2400"/>
              <a:t> </a:t>
            </a:r>
            <a:r>
              <a:rPr lang="en-US" altLang="en-US" sz="2400"/>
              <a:t>г</a:t>
            </a:r>
            <a:r>
              <a:rPr lang="ru-RU" altLang="en-US" sz="2400"/>
              <a:t>.</a:t>
            </a:r>
            <a:endParaRPr lang="en-US" altLang="en-US" sz="2400"/>
          </a:p>
          <a:p>
            <a:r>
              <a:rPr lang="en-US" altLang="en-US" sz="2400"/>
              <a:t>Ссылка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ru-RU" altLang="en-US" sz="2400"/>
              <a:t>мероприятие 13.11.2024 г. </a:t>
            </a:r>
            <a:endParaRPr lang="en-US" altLang="ru-RU" sz="2400"/>
          </a:p>
          <a:p>
            <a:pPr marL="0" indent="0">
              <a:buNone/>
            </a:pPr>
            <a:r>
              <a:rPr lang="en-US" altLang="en-US" sz="2400"/>
              <a:t>Ссылка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сайте</a:t>
            </a:r>
            <a:r>
              <a:rPr lang="en-US" altLang="ru-RU" sz="2400"/>
              <a:t> </a:t>
            </a:r>
            <a:r>
              <a:rPr lang="en-US" altLang="en-US" sz="2400"/>
              <a:t>КИМЦ</a:t>
            </a:r>
            <a:r>
              <a:rPr lang="en-US" altLang="ru-RU" sz="2400"/>
              <a:t> https://kimc.ms/soobshchestva/gmo/index.php?ELEMENT_ID=70195 https://kimc.ms/soobshchestva/gmo/index.php?ELEMENT_ID=70195 </a:t>
            </a:r>
            <a:endParaRPr lang="en-US" altLang="ru-RU" sz="2400"/>
          </a:p>
          <a:p>
            <a:r>
              <a:rPr lang="en-US" altLang="en-US" sz="2400"/>
              <a:t>Ссылка</a:t>
            </a:r>
            <a:r>
              <a:rPr lang="en-US" altLang="ru-RU" sz="2400"/>
              <a:t> </a:t>
            </a:r>
            <a:r>
              <a:rPr lang="en-US" altLang="en-US" sz="2400"/>
              <a:t>на</a:t>
            </a:r>
            <a:r>
              <a:rPr lang="en-US" altLang="ru-RU" sz="2400"/>
              <a:t> </a:t>
            </a:r>
            <a:r>
              <a:rPr lang="en-US" altLang="en-US" sz="2400"/>
              <a:t>сайте</a:t>
            </a:r>
            <a:r>
              <a:rPr lang="en-US" altLang="ru-RU" sz="2400"/>
              <a:t> </a:t>
            </a:r>
            <a:r>
              <a:rPr lang="en-US" altLang="en-US" sz="2400"/>
              <a:t>ВК</a:t>
            </a:r>
            <a:r>
              <a:rPr lang="en-US" altLang="ru-RU" sz="2400"/>
              <a:t> </a:t>
            </a:r>
            <a:r>
              <a:rPr lang="ru-RU" altLang="en-US" sz="2400"/>
              <a:t> </a:t>
            </a:r>
            <a:r>
              <a:rPr lang="en-US" altLang="en-US" sz="2400"/>
              <a:t>h</a:t>
            </a:r>
            <a:r>
              <a:rPr lang="en-US" altLang="ru-RU" sz="2400"/>
              <a:t>ttps://vk.com/krsk16school?z=photo-217444289_457240500%2Fwall-217444289_1296</a:t>
            </a:r>
            <a:endParaRPr lang="en-US" altLang="ru-RU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4" descr="rJNo1EJJltMijnqaB9PeQN6w3fGtL4qM-9v7PnSPYhBrgJLfpyB9PzGF3ihipWWR-fFz4oHqzVHEBOxJ6YbfC7o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274955"/>
            <a:ext cx="9045575" cy="63684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2466340"/>
          </a:xfrm>
        </p:spPr>
        <p:txBody>
          <a:bodyPr/>
          <a:p>
            <a:r>
              <a:rPr lang="ru-RU" altLang="en-US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Спасибо за внимание!</a:t>
            </a:r>
            <a:endParaRPr lang="ru-RU" altLang="en-US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09600" y="2835910"/>
            <a:ext cx="5384800" cy="3290570"/>
          </a:xfrm>
        </p:spPr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197600" y="2836545"/>
            <a:ext cx="5384800" cy="3289935"/>
          </a:xfrm>
        </p:spPr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>
                <a:solidFill>
                  <a:srgbClr val="FF0000"/>
                </a:solidFill>
              </a:rPr>
              <a:t>ЦЕЛЬ МЕРОПРИЯТИЯ </a:t>
            </a:r>
            <a:endParaRPr lang="ru-RU" altLang="en-US" sz="4000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ru-RU" altLang="en-US"/>
              <a:t>ПОВЫСИТЬ ОСВЕДОМЛЕНОСТЬ ПО ВОПРОСАМ ШКОЛЬНОЙ УСПЕВАЕМОСТИ  </a:t>
            </a:r>
            <a:endParaRPr lang="ru-RU" altLang="en-US"/>
          </a:p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ОБРАТИТЬ ВНИМАНИЕ НА ТРУДНОСТИ ПРИ ПИСЬМЕ И ЧТЕНИИ, ВОЗМОЖНЫЕ ПРИЧИНЫ ИХ ВОЗНИКНОВЕНИЯ</a:t>
            </a:r>
            <a:endParaRPr lang="ru-RU" altLang="en-US"/>
          </a:p>
          <a:p>
            <a:pPr marL="0" indent="0" algn="ctr">
              <a:buNone/>
            </a:pPr>
            <a:endParaRPr lang="ru-RU" altLang="en-US"/>
          </a:p>
          <a:p>
            <a:pPr marL="0" indent="0" algn="ctr">
              <a:buNone/>
            </a:pPr>
            <a:r>
              <a:rPr lang="ru-RU" altLang="en-US"/>
              <a:t>ОКАЗАТЬ КОНСУЛЬТАТИВНУЮ,  ЭКСПЕРТНУЮ  ЛОГОПЕДИЧЕСКУЮ ПОМОЩЬ 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>
                <a:solidFill>
                  <a:srgbClr val="FF0000"/>
                </a:solidFill>
              </a:rPr>
              <a:t>ДАТА И ВРЕМЯ ПРОВЕДЕНИЯ РОДИТЕЛЬСКОЙ ГОСТИНОЙ</a:t>
            </a:r>
            <a:endParaRPr lang="ru-RU" altLang="en-US" sz="4000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Всероссийская неделя осведомленности о дислексии (с 25 октября) </a:t>
            </a:r>
            <a:endParaRPr lang="ru-RU" altLang="en-US"/>
          </a:p>
          <a:p>
            <a:r>
              <a:rPr lang="ru-RU" altLang="en-US"/>
              <a:t>Проводится Асоциацией родителей детей с дислексией, библиотека «Ленинка», г. Москва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  </a:t>
            </a:r>
            <a:r>
              <a:rPr lang="en-US" altLang="ru-RU">
                <a:solidFill>
                  <a:srgbClr val="00B0F0"/>
                </a:solidFill>
              </a:rPr>
              <a:t>https://dyslexiarf.com/</a:t>
            </a:r>
            <a:r>
              <a:rPr lang="ru-RU" altLang="en-US">
                <a:solidFill>
                  <a:srgbClr val="00B0F0"/>
                </a:solidFill>
              </a:rPr>
              <a:t>  </a:t>
            </a:r>
            <a:endParaRPr lang="en-US" altLang="ru-RU"/>
          </a:p>
          <a:p>
            <a:r>
              <a:rPr lang="ru-RU" altLang="en-US"/>
              <a:t>Серия акций, научно-практических конференций, вебинаров и др. </a:t>
            </a:r>
            <a:endParaRPr lang="ru-RU" altLang="en-US"/>
          </a:p>
          <a:p>
            <a:r>
              <a:rPr lang="ru-RU" altLang="en-US"/>
              <a:t>Проводится в «Ленинке» в течение 6 лет 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ru-RU">
                <a:solidFill>
                  <a:srgbClr val="FF0000"/>
                </a:solidFill>
                <a:sym typeface="+mn-ea"/>
              </a:rPr>
              <a:t>VI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Неделя</a:t>
            </a:r>
            <a:r>
              <a:rPr lang="en-US" altLang="ru-RU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осведомленности</a:t>
            </a:r>
            <a:r>
              <a:rPr lang="en-US" altLang="ru-RU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о</a:t>
            </a:r>
            <a:r>
              <a:rPr lang="en-US" altLang="ru-RU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en-US">
                <a:solidFill>
                  <a:srgbClr val="FF0000"/>
                </a:solidFill>
                <a:sym typeface="+mn-ea"/>
              </a:rPr>
              <a:t>дислексии</a:t>
            </a:r>
            <a:endParaRPr lang="en-US" altLang="en-US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общественные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дискуссии</a:t>
            </a:r>
            <a:r>
              <a:rPr lang="en-US" altLang="ru-RU" sz="2400" b="1">
                <a:highlight>
                  <a:srgbClr val="FFFF00"/>
                </a:highlight>
              </a:rPr>
              <a:t>, </a:t>
            </a:r>
            <a:r>
              <a:rPr lang="en-US" altLang="en-US" sz="2400" b="1">
                <a:highlight>
                  <a:srgbClr val="FFFF00"/>
                </a:highlight>
              </a:rPr>
              <a:t>лекции</a:t>
            </a:r>
            <a:r>
              <a:rPr lang="en-US" altLang="ru-RU" sz="2400" b="1">
                <a:highlight>
                  <a:srgbClr val="FFFF00"/>
                </a:highlight>
              </a:rPr>
              <a:t>, </a:t>
            </a:r>
            <a:r>
              <a:rPr lang="en-US" altLang="en-US" sz="2400" b="1">
                <a:highlight>
                  <a:srgbClr val="FFFF00"/>
                </a:highlight>
              </a:rPr>
              <a:t>выставки</a:t>
            </a:r>
            <a:r>
              <a:rPr lang="en-US" altLang="ru-RU" sz="2400" b="1">
                <a:highlight>
                  <a:srgbClr val="FFFF00"/>
                </a:highlight>
              </a:rPr>
              <a:t>, </a:t>
            </a:r>
            <a:r>
              <a:rPr lang="en-US" altLang="en-US" sz="2400" b="1">
                <a:highlight>
                  <a:srgbClr val="FFFF00"/>
                </a:highlight>
              </a:rPr>
              <a:t>логодиктанты</a:t>
            </a:r>
            <a:r>
              <a:rPr lang="en-US" altLang="ru-RU" sz="2400" b="1">
                <a:highlight>
                  <a:srgbClr val="FFFF00"/>
                </a:highlight>
              </a:rPr>
              <a:t>, </a:t>
            </a:r>
            <a:r>
              <a:rPr lang="en-US" altLang="en-US" sz="2400" b="1">
                <a:highlight>
                  <a:srgbClr val="FFFF00"/>
                </a:highlight>
              </a:rPr>
              <a:t>нейрофест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для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детей</a:t>
            </a:r>
            <a:r>
              <a:rPr lang="en-US" altLang="ru-RU" sz="2400" b="1">
                <a:highlight>
                  <a:srgbClr val="FFFF00"/>
                </a:highlight>
              </a:rPr>
              <a:t>, </a:t>
            </a:r>
            <a:r>
              <a:rPr lang="en-US" altLang="en-US" sz="2400" b="1">
                <a:highlight>
                  <a:srgbClr val="FFFF00"/>
                </a:highlight>
              </a:rPr>
              <a:t>научно</a:t>
            </a:r>
            <a:r>
              <a:rPr lang="en-US" altLang="ru-RU" sz="2400" b="1">
                <a:highlight>
                  <a:srgbClr val="FFFF00"/>
                </a:highlight>
              </a:rPr>
              <a:t>-</a:t>
            </a:r>
            <a:r>
              <a:rPr lang="en-US" altLang="en-US" sz="2400" b="1">
                <a:highlight>
                  <a:srgbClr val="FFFF00"/>
                </a:highlight>
              </a:rPr>
              <a:t>практическая</a:t>
            </a:r>
            <a:r>
              <a:rPr lang="en-US" altLang="ru-RU" sz="2400" b="1">
                <a:highlight>
                  <a:srgbClr val="FFFF00"/>
                </a:highlight>
              </a:rPr>
              <a:t> </a:t>
            </a:r>
            <a:r>
              <a:rPr lang="en-US" altLang="en-US" sz="2400" b="1">
                <a:highlight>
                  <a:srgbClr val="FFFF00"/>
                </a:highlight>
              </a:rPr>
              <a:t>конференция</a:t>
            </a:r>
            <a:endParaRPr lang="en-US" altLang="ru-RU" sz="2400" b="1">
              <a:highlight>
                <a:srgbClr val="FFFF00"/>
              </a:highlight>
            </a:endParaRPr>
          </a:p>
          <a:p>
            <a:r>
              <a:rPr lang="ru-RU" altLang="en-US" sz="2400"/>
              <a:t>п</a:t>
            </a:r>
            <a:r>
              <a:rPr lang="en-US" altLang="en-US" sz="2400"/>
              <a:t>оддержк</a:t>
            </a:r>
            <a:r>
              <a:rPr lang="ru-RU" altLang="en-US" sz="2400"/>
              <a:t>а</a:t>
            </a:r>
            <a:r>
              <a:rPr lang="en-US" altLang="ru-RU" sz="2400"/>
              <a:t> </a:t>
            </a:r>
            <a:r>
              <a:rPr lang="en-US" altLang="en-US" sz="2400"/>
              <a:t>Минкульта</a:t>
            </a:r>
            <a:r>
              <a:rPr lang="ru-RU" altLang="en-US" sz="2400"/>
              <a:t>,</a:t>
            </a:r>
            <a:r>
              <a:rPr lang="en-US" altLang="ru-RU" sz="2400"/>
              <a:t> </a:t>
            </a:r>
            <a:r>
              <a:rPr lang="en-US" altLang="en-US" sz="2400"/>
              <a:t>присоединились</a:t>
            </a:r>
            <a:r>
              <a:rPr lang="en-US" altLang="ru-RU" sz="2400"/>
              <a:t> </a:t>
            </a:r>
            <a:r>
              <a:rPr lang="en-US" altLang="en-US" sz="2400"/>
              <a:t>порядка</a:t>
            </a:r>
            <a:r>
              <a:rPr lang="en-US" altLang="ru-RU" sz="2400"/>
              <a:t> 40 </a:t>
            </a:r>
            <a:r>
              <a:rPr lang="en-US" altLang="en-US" sz="2400"/>
              <a:t>тысяч</a:t>
            </a:r>
            <a:r>
              <a:rPr lang="en-US" altLang="ru-RU" sz="2400"/>
              <a:t> </a:t>
            </a:r>
            <a:r>
              <a:rPr lang="en-US" altLang="en-US" sz="2400"/>
              <a:t>библиотек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тысячи</a:t>
            </a:r>
            <a:r>
              <a:rPr lang="en-US" altLang="ru-RU" sz="2400"/>
              <a:t> </a:t>
            </a:r>
            <a:r>
              <a:rPr lang="en-US" altLang="en-US" sz="2400"/>
              <a:t>культурных</a:t>
            </a:r>
            <a:r>
              <a:rPr lang="en-US" altLang="ru-RU" sz="2400"/>
              <a:t> </a:t>
            </a:r>
            <a:r>
              <a:rPr lang="en-US" altLang="en-US" sz="2400"/>
              <a:t>центров</a:t>
            </a:r>
            <a:r>
              <a:rPr lang="en-US" altLang="ru-RU" sz="2400"/>
              <a:t>, </a:t>
            </a:r>
            <a:r>
              <a:rPr lang="en-US" altLang="en-US" sz="2400"/>
              <a:t>школ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ВУЗов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всей</a:t>
            </a:r>
            <a:r>
              <a:rPr lang="en-US" altLang="ru-RU" sz="2400"/>
              <a:t> </a:t>
            </a:r>
            <a:r>
              <a:rPr lang="en-US" altLang="en-US" sz="2400"/>
              <a:t>стране</a:t>
            </a:r>
            <a:r>
              <a:rPr lang="en-US" altLang="ru-RU" sz="2400"/>
              <a:t>: </a:t>
            </a:r>
            <a:r>
              <a:rPr lang="en-US" altLang="en-US" sz="2400"/>
              <a:t>Крым</a:t>
            </a:r>
            <a:r>
              <a:rPr lang="en-US" altLang="ru-RU" sz="2400"/>
              <a:t>, </a:t>
            </a:r>
            <a:r>
              <a:rPr lang="en-US" altLang="en-US" sz="2400"/>
              <a:t>ДНР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ЛНР</a:t>
            </a:r>
            <a:r>
              <a:rPr lang="en-US" altLang="ru-RU" sz="2400"/>
              <a:t>, </a:t>
            </a:r>
            <a:r>
              <a:rPr lang="en-US" altLang="en-US" sz="2400"/>
              <a:t>Чувашия</a:t>
            </a:r>
            <a:r>
              <a:rPr lang="en-US" altLang="ru-RU" sz="2400"/>
              <a:t>, </a:t>
            </a:r>
            <a:r>
              <a:rPr lang="en-US" altLang="en-US" sz="2400"/>
              <a:t>Краснодарский</a:t>
            </a:r>
            <a:r>
              <a:rPr lang="en-US" altLang="ru-RU" sz="2400"/>
              <a:t> </a:t>
            </a:r>
            <a:r>
              <a:rPr lang="en-US" altLang="en-US" sz="2400"/>
              <a:t>край</a:t>
            </a:r>
            <a:r>
              <a:rPr lang="en-US" altLang="ru-RU" sz="2400"/>
              <a:t>, </a:t>
            </a:r>
            <a:r>
              <a:rPr lang="en-US" altLang="en-US" sz="2400"/>
              <a:t>Пермский</a:t>
            </a:r>
            <a:r>
              <a:rPr lang="en-US" altLang="ru-RU" sz="2400"/>
              <a:t> </a:t>
            </a:r>
            <a:r>
              <a:rPr lang="en-US" altLang="en-US" sz="2400"/>
              <a:t>край</a:t>
            </a:r>
            <a:r>
              <a:rPr lang="en-US" altLang="ru-RU" sz="2400"/>
              <a:t>, </a:t>
            </a:r>
            <a:r>
              <a:rPr lang="en-US" altLang="en-US" sz="2400"/>
              <a:t>Архангельск</a:t>
            </a:r>
            <a:r>
              <a:rPr lang="en-US" altLang="ru-RU" sz="2400"/>
              <a:t>, </a:t>
            </a:r>
            <a:r>
              <a:rPr lang="en-US" altLang="en-US" sz="2400"/>
              <a:t>Владивосток</a:t>
            </a:r>
            <a:r>
              <a:rPr lang="en-US" altLang="ru-RU" sz="2400"/>
              <a:t>, </a:t>
            </a:r>
            <a:r>
              <a:rPr lang="en-US" altLang="en-US" sz="2400"/>
              <a:t>Нальчик</a:t>
            </a:r>
            <a:r>
              <a:rPr lang="en-US" altLang="ru-RU" sz="2400"/>
              <a:t>, </a:t>
            </a:r>
            <a:r>
              <a:rPr lang="en-US" altLang="en-US" sz="2400"/>
              <a:t>Ярославль</a:t>
            </a:r>
            <a:r>
              <a:rPr lang="en-US" altLang="ru-RU" sz="2400"/>
              <a:t>, </a:t>
            </a:r>
            <a:r>
              <a:rPr lang="en-US" altLang="en-US" sz="2400"/>
              <a:t>Волгоград</a:t>
            </a:r>
            <a:r>
              <a:rPr lang="en-US" altLang="ru-RU" sz="2400"/>
              <a:t>, </a:t>
            </a:r>
            <a:r>
              <a:rPr lang="en-US" altLang="en-US" sz="2400"/>
              <a:t>Санкт</a:t>
            </a:r>
            <a:r>
              <a:rPr lang="en-US" altLang="ru-RU" sz="2400"/>
              <a:t>-</a:t>
            </a:r>
            <a:r>
              <a:rPr lang="en-US" altLang="en-US" sz="2400"/>
              <a:t>Петербург</a:t>
            </a:r>
            <a:r>
              <a:rPr lang="en-US" altLang="ru-RU" sz="2400"/>
              <a:t>, </a:t>
            </a:r>
            <a:r>
              <a:rPr lang="en-US" altLang="en-US" sz="2400"/>
              <a:t>Самара</a:t>
            </a:r>
            <a:r>
              <a:rPr lang="en-US" altLang="ru-RU" sz="2400"/>
              <a:t>, </a:t>
            </a:r>
            <a:r>
              <a:rPr lang="en-US" altLang="en-US" sz="2400"/>
              <a:t>Североморск</a:t>
            </a:r>
            <a:r>
              <a:rPr lang="en-US" altLang="ru-RU" sz="2400"/>
              <a:t>, </a:t>
            </a:r>
            <a:r>
              <a:rPr lang="en-US" altLang="en-US" sz="2400"/>
              <a:t>Евма</a:t>
            </a:r>
            <a:r>
              <a:rPr lang="en-US" altLang="ru-RU" sz="2400"/>
              <a:t>, </a:t>
            </a:r>
            <a:r>
              <a:rPr lang="en-US" altLang="en-US" sz="2400"/>
              <a:t>Курган</a:t>
            </a:r>
            <a:r>
              <a:rPr lang="en-US" altLang="ru-RU" sz="2400"/>
              <a:t>, </a:t>
            </a:r>
            <a:r>
              <a:rPr lang="en-US" altLang="en-US" sz="2400"/>
              <a:t>Череповец</a:t>
            </a:r>
            <a:r>
              <a:rPr lang="en-US" altLang="ru-RU" sz="2400"/>
              <a:t>, </a:t>
            </a:r>
            <a:r>
              <a:rPr lang="en-US" altLang="en-US" sz="2400"/>
              <a:t>Петрозаводск</a:t>
            </a:r>
            <a:r>
              <a:rPr lang="en-US" altLang="ru-RU" sz="2400"/>
              <a:t>, </a:t>
            </a:r>
            <a:r>
              <a:rPr lang="en-US" altLang="en-US" sz="2400"/>
              <a:t>Владимир</a:t>
            </a:r>
            <a:r>
              <a:rPr lang="en-US" altLang="ru-RU" sz="2400"/>
              <a:t> …</a:t>
            </a:r>
            <a:endParaRPr lang="en-US" altLang="ru-RU" sz="2400"/>
          </a:p>
          <a:p>
            <a:r>
              <a:rPr lang="en-US" altLang="en-US" sz="2400"/>
              <a:t>Там</a:t>
            </a:r>
            <a:r>
              <a:rPr lang="en-US" altLang="ru-RU" sz="2400"/>
              <a:t> </a:t>
            </a:r>
            <a:r>
              <a:rPr lang="en-US" altLang="en-US" sz="2400"/>
              <a:t>можно</a:t>
            </a:r>
            <a:r>
              <a:rPr lang="en-US" altLang="ru-RU" sz="2400"/>
              <a:t> </a:t>
            </a:r>
            <a:r>
              <a:rPr lang="en-US" altLang="en-US" sz="2400"/>
              <a:t>было</a:t>
            </a:r>
            <a:r>
              <a:rPr lang="en-US" altLang="ru-RU" sz="2400"/>
              <a:t> </a:t>
            </a:r>
            <a:r>
              <a:rPr lang="en-US" altLang="en-US" sz="2400"/>
              <a:t>получить</a:t>
            </a:r>
            <a:r>
              <a:rPr lang="en-US" altLang="ru-RU" sz="2400"/>
              <a:t> </a:t>
            </a:r>
            <a:r>
              <a:rPr lang="en-US" altLang="en-US" sz="2400"/>
              <a:t>всю</a:t>
            </a:r>
            <a:r>
              <a:rPr lang="en-US" altLang="ru-RU" sz="2400"/>
              <a:t> </a:t>
            </a:r>
            <a:r>
              <a:rPr lang="en-US" altLang="en-US" sz="2400"/>
              <a:t>информацию</a:t>
            </a:r>
            <a:r>
              <a:rPr lang="en-US" altLang="ru-RU" sz="2400"/>
              <a:t> </a:t>
            </a:r>
            <a:r>
              <a:rPr lang="en-US" altLang="en-US" sz="2400"/>
              <a:t>о</a:t>
            </a:r>
            <a:r>
              <a:rPr lang="en-US" altLang="ru-RU" sz="2400"/>
              <a:t> </a:t>
            </a:r>
            <a:r>
              <a:rPr lang="en-US" altLang="en-US" sz="2400"/>
              <a:t>дислексии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современных</a:t>
            </a:r>
            <a:r>
              <a:rPr lang="en-US" altLang="ru-RU" sz="2400"/>
              <a:t> </a:t>
            </a:r>
            <a:r>
              <a:rPr lang="en-US" altLang="en-US" sz="2400"/>
              <a:t>методиках</a:t>
            </a:r>
            <a:r>
              <a:rPr lang="en-US" altLang="ru-RU" sz="2400"/>
              <a:t> </a:t>
            </a:r>
            <a:r>
              <a:rPr lang="en-US" altLang="en-US" sz="2400"/>
              <a:t>адаптации</a:t>
            </a:r>
            <a:r>
              <a:rPr lang="en-US" altLang="ru-RU" sz="2400"/>
              <a:t> </a:t>
            </a:r>
            <a:r>
              <a:rPr lang="en-US" altLang="en-US" sz="2400"/>
              <a:t>школьников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ней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учебному</a:t>
            </a:r>
            <a:r>
              <a:rPr lang="en-US" altLang="ru-RU" sz="2400"/>
              <a:t> </a:t>
            </a:r>
            <a:r>
              <a:rPr lang="en-US" altLang="en-US" sz="2400"/>
              <a:t>процессу</a:t>
            </a:r>
            <a:r>
              <a:rPr lang="en-US" altLang="ru-RU" sz="2400"/>
              <a:t>. </a:t>
            </a:r>
            <a:r>
              <a:rPr lang="en-US" altLang="en-US" sz="2400"/>
              <a:t>Во</a:t>
            </a:r>
            <a:r>
              <a:rPr lang="en-US" altLang="ru-RU" sz="2400"/>
              <a:t> </a:t>
            </a:r>
            <a:r>
              <a:rPr lang="en-US" altLang="en-US" sz="2400"/>
              <a:t>многих</a:t>
            </a:r>
            <a:r>
              <a:rPr lang="en-US" altLang="ru-RU" sz="2400"/>
              <a:t>, </a:t>
            </a:r>
            <a:r>
              <a:rPr lang="en-US" altLang="en-US" sz="2400"/>
              <a:t>особенно</a:t>
            </a:r>
            <a:r>
              <a:rPr lang="en-US" altLang="ru-RU" sz="2400"/>
              <a:t> </a:t>
            </a:r>
            <a:r>
              <a:rPr lang="en-US" altLang="en-US" sz="2400"/>
              <a:t>небольших</a:t>
            </a:r>
            <a:r>
              <a:rPr lang="en-US" altLang="ru-RU" sz="2400"/>
              <a:t> </a:t>
            </a:r>
            <a:r>
              <a:rPr lang="en-US" altLang="en-US" sz="2400"/>
              <a:t>городах</a:t>
            </a:r>
            <a:r>
              <a:rPr lang="en-US" altLang="ru-RU" sz="2400"/>
              <a:t>, </a:t>
            </a:r>
            <a:r>
              <a:rPr lang="en-US" altLang="en-US" sz="2400"/>
              <a:t>библиотеки</a:t>
            </a:r>
            <a:r>
              <a:rPr lang="en-US" altLang="ru-RU" sz="2400"/>
              <a:t> </a:t>
            </a:r>
            <a:r>
              <a:rPr lang="en-US" altLang="en-US" sz="2400"/>
              <a:t>с</a:t>
            </a:r>
            <a:r>
              <a:rPr lang="en-US" altLang="ru-RU" sz="2400"/>
              <a:t> </a:t>
            </a:r>
            <a:r>
              <a:rPr lang="en-US" altLang="en-US" sz="2400"/>
              <a:t>кружками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детскими</a:t>
            </a:r>
            <a:r>
              <a:rPr lang="en-US" altLang="ru-RU" sz="2400"/>
              <a:t> </a:t>
            </a:r>
            <a:r>
              <a:rPr lang="en-US" altLang="en-US" sz="2400"/>
              <a:t>мероприятиями</a:t>
            </a:r>
            <a:r>
              <a:rPr lang="en-US" altLang="ru-RU" sz="2400"/>
              <a:t> </a:t>
            </a:r>
            <a:r>
              <a:rPr lang="en-US" altLang="en-US" sz="2400"/>
              <a:t>уже</a:t>
            </a:r>
            <a:r>
              <a:rPr lang="en-US" altLang="ru-RU" sz="2400"/>
              <a:t> </a:t>
            </a:r>
            <a:r>
              <a:rPr lang="en-US" altLang="en-US" sz="2400"/>
              <a:t>давно</a:t>
            </a:r>
            <a:r>
              <a:rPr lang="en-US" altLang="ru-RU" sz="2400"/>
              <a:t> </a:t>
            </a:r>
            <a:r>
              <a:rPr lang="en-US" altLang="en-US" sz="2400"/>
              <a:t>работают</a:t>
            </a:r>
            <a:r>
              <a:rPr lang="en-US" altLang="ru-RU" sz="2400"/>
              <a:t> </a:t>
            </a:r>
            <a:r>
              <a:rPr lang="en-US" altLang="en-US" sz="2400"/>
              <a:t>как</a:t>
            </a:r>
            <a:r>
              <a:rPr lang="en-US" altLang="ru-RU" sz="2400"/>
              <a:t> </a:t>
            </a:r>
            <a:r>
              <a:rPr lang="en-US" altLang="en-US" sz="2400"/>
              <a:t>основные</a:t>
            </a:r>
            <a:r>
              <a:rPr lang="en-US" altLang="ru-RU" sz="2400"/>
              <a:t> </a:t>
            </a:r>
            <a:r>
              <a:rPr lang="en-US" altLang="en-US" sz="2400"/>
              <a:t>досуговые</a:t>
            </a:r>
            <a:r>
              <a:rPr lang="en-US" altLang="ru-RU" sz="2400"/>
              <a:t> </a:t>
            </a:r>
            <a:r>
              <a:rPr lang="en-US" altLang="en-US" sz="2400"/>
              <a:t>центры</a:t>
            </a:r>
            <a:r>
              <a:rPr lang="en-US" altLang="ru-RU" sz="2400"/>
              <a:t>,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здесь</a:t>
            </a:r>
            <a:r>
              <a:rPr lang="en-US" altLang="ru-RU" sz="2400"/>
              <a:t> </a:t>
            </a:r>
            <a:r>
              <a:rPr lang="en-US" altLang="en-US" sz="2400"/>
              <a:t>уделили</a:t>
            </a:r>
            <a:r>
              <a:rPr lang="en-US" altLang="ru-RU" sz="2400"/>
              <a:t> </a:t>
            </a:r>
            <a:r>
              <a:rPr lang="en-US" altLang="en-US" sz="2400"/>
              <a:t>большое</a:t>
            </a:r>
            <a:r>
              <a:rPr lang="en-US" altLang="ru-RU" sz="2400"/>
              <a:t> </a:t>
            </a:r>
            <a:r>
              <a:rPr lang="en-US" altLang="en-US" sz="2400"/>
              <a:t>внимание</a:t>
            </a:r>
            <a:r>
              <a:rPr lang="en-US" altLang="ru-RU" sz="2400"/>
              <a:t> </a:t>
            </a:r>
            <a:r>
              <a:rPr lang="en-US" altLang="en-US" sz="2400"/>
              <a:t>главному</a:t>
            </a:r>
            <a:r>
              <a:rPr lang="en-US" altLang="ru-RU" sz="2400"/>
              <a:t> </a:t>
            </a:r>
            <a:r>
              <a:rPr lang="en-US" altLang="en-US" sz="2400"/>
              <a:t>вопросу</a:t>
            </a:r>
            <a:r>
              <a:rPr lang="en-US" altLang="ru-RU" sz="2400"/>
              <a:t>, </a:t>
            </a:r>
            <a:r>
              <a:rPr lang="en-US" altLang="en-US" sz="2400"/>
              <a:t>который</a:t>
            </a:r>
            <a:r>
              <a:rPr lang="en-US" altLang="ru-RU" sz="2400"/>
              <a:t> </a:t>
            </a:r>
            <a:r>
              <a:rPr lang="en-US" altLang="en-US" sz="2400"/>
              <a:t>ставит</a:t>
            </a:r>
            <a:r>
              <a:rPr lang="en-US" altLang="ru-RU" sz="2400"/>
              <a:t> </a:t>
            </a:r>
            <a:r>
              <a:rPr lang="en-US" altLang="en-US" sz="2400"/>
              <a:t>Неделя</a:t>
            </a:r>
            <a:r>
              <a:rPr lang="en-US" altLang="ru-RU" sz="2400"/>
              <a:t> – </a:t>
            </a:r>
            <a:r>
              <a:rPr lang="en-US" altLang="en-US" sz="2400"/>
              <a:t>как</a:t>
            </a:r>
            <a:r>
              <a:rPr lang="en-US" altLang="ru-RU" sz="2400"/>
              <a:t> </a:t>
            </a:r>
            <a:r>
              <a:rPr lang="en-US" altLang="en-US" sz="2400"/>
              <a:t>привить</a:t>
            </a:r>
            <a:r>
              <a:rPr lang="en-US" altLang="ru-RU" sz="2400"/>
              <a:t> </a:t>
            </a:r>
            <a:r>
              <a:rPr lang="en-US" altLang="en-US" sz="2400"/>
              <a:t>навык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любовь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чтению</a:t>
            </a:r>
            <a:r>
              <a:rPr lang="en-US" altLang="ru-RU" sz="2400"/>
              <a:t>.</a:t>
            </a:r>
            <a:endParaRPr lang="en-US" altLang="ru-RU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olidFill>
                  <a:srgbClr val="FF0000"/>
                </a:solidFill>
              </a:rPr>
              <a:t>АССОЦИАЦИЯ РОДИТЕЛЕЙ ДЕТЕЙ</a:t>
            </a:r>
            <a:br>
              <a:rPr lang="ru-RU" altLang="en-US">
                <a:solidFill>
                  <a:srgbClr val="FF0000"/>
                </a:solidFill>
              </a:rPr>
            </a:br>
            <a:r>
              <a:rPr lang="ru-RU" altLang="en-US">
                <a:solidFill>
                  <a:srgbClr val="FF0000"/>
                </a:solidFill>
              </a:rPr>
              <a:t> С ДИСЛЕКСИЕЙ</a:t>
            </a:r>
            <a:endParaRPr lang="ru-RU" altLang="en-US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ru-RU" sz="2400" i="1">
                <a:solidFill>
                  <a:srgbClr val="00B050"/>
                </a:solidFill>
              </a:rPr>
              <a:t>“</a:t>
            </a:r>
            <a:r>
              <a:rPr lang="en-US" altLang="en-US" sz="2400" i="1">
                <a:solidFill>
                  <a:srgbClr val="00B050"/>
                </a:solidFill>
              </a:rPr>
              <a:t>Дать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детям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с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дислексией</a:t>
            </a:r>
            <a:r>
              <a:rPr lang="en-US" altLang="ru-RU" sz="2400" i="1">
                <a:solidFill>
                  <a:srgbClr val="00B050"/>
                </a:solidFill>
              </a:rPr>
              <a:t>, </a:t>
            </a:r>
            <a:r>
              <a:rPr lang="en-US" altLang="en-US" sz="2400" i="1">
                <a:solidFill>
                  <a:srgbClr val="00B050"/>
                </a:solidFill>
              </a:rPr>
              <a:t>дисграфией</a:t>
            </a:r>
            <a:r>
              <a:rPr lang="en-US" altLang="ru-RU" sz="2400" i="1">
                <a:solidFill>
                  <a:srgbClr val="00B050"/>
                </a:solidFill>
              </a:rPr>
              <a:t>, </a:t>
            </a:r>
            <a:r>
              <a:rPr lang="en-US" altLang="en-US" sz="2400" i="1">
                <a:solidFill>
                  <a:srgbClr val="00B050"/>
                </a:solidFill>
              </a:rPr>
              <a:t>дискалькулией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и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другими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трудностями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обучения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возможность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получить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качественное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образование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и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реализовать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свой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профессиональный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потенциал</a:t>
            </a:r>
            <a:r>
              <a:rPr lang="en-US" altLang="ru-RU" sz="2400" i="1">
                <a:solidFill>
                  <a:srgbClr val="00B050"/>
                </a:solidFill>
              </a:rPr>
              <a:t>!”</a:t>
            </a:r>
            <a:endParaRPr lang="en-US" altLang="ru-RU" sz="2400" i="1">
              <a:solidFill>
                <a:srgbClr val="00B050"/>
              </a:solidFill>
            </a:endParaRPr>
          </a:p>
          <a:p>
            <a:endParaRPr lang="en-US" altLang="ru-RU" sz="2400" i="1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en-US" altLang="en-US" sz="2400" i="1">
                <a:solidFill>
                  <a:srgbClr val="00B050"/>
                </a:solidFill>
              </a:rPr>
              <a:t>Миссия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Ассоциации</a:t>
            </a:r>
            <a:r>
              <a:rPr lang="en-US" altLang="ru-RU" sz="2400" i="1">
                <a:solidFill>
                  <a:srgbClr val="00B050"/>
                </a:solidFill>
              </a:rPr>
              <a:t> </a:t>
            </a:r>
            <a:r>
              <a:rPr lang="en-US" altLang="en-US" sz="2400" i="1">
                <a:solidFill>
                  <a:srgbClr val="00B050"/>
                </a:solidFill>
              </a:rPr>
              <a:t>дислексии</a:t>
            </a:r>
            <a:endParaRPr lang="en-US" altLang="en-US" sz="2400" i="1">
              <a:solidFill>
                <a:srgbClr val="00B050"/>
              </a:solidFill>
            </a:endParaRPr>
          </a:p>
          <a:p>
            <a:r>
              <a:rPr lang="ru-RU" altLang="en-US" sz="2800"/>
              <a:t>ВЕБИНАРЫ ДЛЯ РОДИТЕЛЕЙ И СПЕЦИАЛИСТОВ</a:t>
            </a:r>
            <a:endParaRPr lang="ru-RU" altLang="en-US" sz="2800"/>
          </a:p>
          <a:p>
            <a:r>
              <a:rPr lang="ru-RU" altLang="en-US" sz="2800"/>
              <a:t>СОВЕТЫ ЭКСПЕРТОВ</a:t>
            </a:r>
            <a:endParaRPr lang="ru-RU" altLang="en-US" sz="2800"/>
          </a:p>
          <a:p>
            <a:r>
              <a:rPr lang="ru-RU" altLang="en-US" sz="2800"/>
              <a:t>ВСЕРОССИЙСКИЕ КОНКУРСЫ </a:t>
            </a:r>
            <a:endParaRPr lang="ru-RU" altLang="en-US" sz="2800"/>
          </a:p>
          <a:p>
            <a:r>
              <a:rPr lang="ru-RU" altLang="en-US" sz="2800"/>
              <a:t>ЗАДАНИЯ ДЛЯ ПИСЬМА И ЧТЕНИЯ</a:t>
            </a:r>
            <a:endParaRPr lang="ru-RU" altLang="en-US" sz="2800"/>
          </a:p>
          <a:p>
            <a:r>
              <a:rPr lang="ru-RU" altLang="en-US" sz="2800"/>
              <a:t>БЕСПЛАТНАЯ ОНЛАЙН-ДИАГНОСТИКА</a:t>
            </a:r>
            <a:endParaRPr lang="ru-RU" altLang="en-US" sz="2800"/>
          </a:p>
          <a:p>
            <a:r>
              <a:rPr lang="ru-RU" altLang="en-US" sz="2800"/>
              <a:t>ГОРЯЧАЯ ЛИНИЯ</a:t>
            </a:r>
            <a:endParaRPr lang="ru-RU" altLang="en-US" sz="2800"/>
          </a:p>
          <a:p>
            <a:pPr marL="0" indent="0">
              <a:buNone/>
            </a:pP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955"/>
            <a:ext cx="10972800" cy="520065"/>
          </a:xfrm>
        </p:spPr>
        <p:txBody>
          <a:bodyPr/>
          <a:p>
            <a:r>
              <a:rPr lang="ru-RU" altLang="en-US">
                <a:sym typeface="+mn-ea"/>
              </a:rPr>
              <a:t> </a:t>
            </a:r>
            <a:r>
              <a:rPr lang="en-US" altLang="ru-RU">
                <a:solidFill>
                  <a:srgbClr val="00B0F0"/>
                </a:solidFill>
                <a:sym typeface="+mn-ea"/>
              </a:rPr>
              <a:t>https://dyslexiarf.com/</a:t>
            </a:r>
            <a:r>
              <a:rPr lang="ru-RU" altLang="en-US">
                <a:solidFill>
                  <a:srgbClr val="00B0F0"/>
                </a:solidFill>
                <a:sym typeface="+mn-ea"/>
              </a:rPr>
              <a:t> </a:t>
            </a:r>
            <a:endParaRPr lang="ru-RU" altLang="en-US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5745" y="918845"/>
            <a:ext cx="10074910" cy="5939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45" y="370205"/>
            <a:ext cx="4861560" cy="64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3618" y="1954924"/>
            <a:ext cx="4746718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 smtClean="0"/>
              <a:t>  Зотовой Марии Юрьевне </a:t>
            </a:r>
            <a:endParaRPr lang="ru-RU" b="1" dirty="0"/>
          </a:p>
          <a:p>
            <a:pPr algn="ctr"/>
            <a:r>
              <a:rPr lang="ru-RU" b="1" dirty="0"/>
              <a:t>учителю-логопеду 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МАОУ СШ №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148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600" b="1" i="1" dirty="0">
                <a:solidFill>
                  <a:srgbClr val="C00000"/>
                </a:solidFill>
              </a:rPr>
              <a:t>За </a:t>
            </a:r>
            <a:r>
              <a:rPr lang="ru-RU" sz="1600" b="1" i="1" dirty="0" smtClean="0">
                <a:solidFill>
                  <a:srgbClr val="C00000"/>
                </a:solidFill>
              </a:rPr>
              <a:t>экспертную работу  </a:t>
            </a:r>
            <a:endParaRPr lang="ru-RU" sz="1600" b="1" i="1" dirty="0">
              <a:solidFill>
                <a:srgbClr val="C0000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</a:rPr>
              <a:t>с родителями </a:t>
            </a:r>
            <a:endParaRPr lang="ru-RU" sz="1600" b="1" i="1" dirty="0">
              <a:solidFill>
                <a:srgbClr val="C00000"/>
              </a:solidFill>
            </a:endParaRPr>
          </a:p>
          <a:p>
            <a:pPr algn="ctr"/>
            <a:r>
              <a:rPr lang="ru-RU" sz="1600" i="1" dirty="0" smtClean="0"/>
              <a:t>в районной логопедической</a:t>
            </a:r>
            <a:endParaRPr lang="ru-RU" sz="1600" i="1" dirty="0"/>
          </a:p>
          <a:p>
            <a:pPr algn="ctr"/>
            <a:r>
              <a:rPr lang="ru-RU" sz="1600" i="1" dirty="0" smtClean="0"/>
              <a:t>акции, посвященной</a:t>
            </a:r>
            <a:endParaRPr lang="ru-RU" sz="1800" i="1" dirty="0"/>
          </a:p>
          <a:p>
            <a:pPr algn="ctr"/>
            <a:r>
              <a:rPr lang="ru-RU" sz="2000" b="1" i="1" cap="none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Всероссийскому дню </a:t>
            </a:r>
            <a:endParaRPr lang="ru-RU" sz="2000" b="1" i="1" cap="none" spc="0" dirty="0" smtClean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i="1" cap="none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осведомленности </a:t>
            </a:r>
            <a:endParaRPr lang="ru-RU" sz="2000" b="1" i="1" cap="none" spc="0" dirty="0" smtClean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ru-RU" sz="2000" b="1" i="1" cap="none" spc="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о </a:t>
            </a:r>
            <a:r>
              <a:rPr lang="ru-RU" sz="2000" b="1" i="1" cap="none" spc="0" dirty="0" err="1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дислексии</a:t>
            </a:r>
            <a:endParaRPr lang="ru-RU" sz="2000" b="1" i="1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r"/>
            <a:endParaRPr lang="ru-RU" sz="1400" i="1" dirty="0" smtClean="0">
              <a:solidFill>
                <a:srgbClr val="0070C0"/>
              </a:solidFill>
            </a:endParaRPr>
          </a:p>
          <a:p>
            <a:pPr algn="r"/>
            <a:r>
              <a:rPr lang="ru-RU" sz="1400" i="1" dirty="0" smtClean="0">
                <a:solidFill>
                  <a:srgbClr val="0070C0"/>
                </a:solidFill>
              </a:rPr>
              <a:t>Руководитель </a:t>
            </a:r>
            <a:r>
              <a:rPr lang="ru-RU" sz="1400" i="1" dirty="0">
                <a:solidFill>
                  <a:srgbClr val="0070C0"/>
                </a:solidFill>
              </a:rPr>
              <a:t>СРМО логопедов </a:t>
            </a:r>
            <a:endParaRPr lang="ru-RU" sz="1400" i="1" dirty="0">
              <a:solidFill>
                <a:srgbClr val="0070C0"/>
              </a:solidFill>
            </a:endParaRPr>
          </a:p>
          <a:p>
            <a:pPr algn="r"/>
            <a:r>
              <a:rPr lang="ru-RU" sz="1400" i="1" dirty="0">
                <a:solidFill>
                  <a:srgbClr val="0070C0"/>
                </a:solidFill>
              </a:rPr>
              <a:t>Ленинского района </a:t>
            </a:r>
            <a:endParaRPr lang="ru-RU" sz="1400" i="1" dirty="0">
              <a:solidFill>
                <a:srgbClr val="0070C0"/>
              </a:solidFill>
            </a:endParaRPr>
          </a:p>
          <a:p>
            <a:pPr algn="r"/>
            <a:r>
              <a:rPr lang="ru-RU" sz="1400" i="1" dirty="0">
                <a:solidFill>
                  <a:srgbClr val="0070C0"/>
                </a:solidFill>
              </a:rPr>
              <a:t>С.А. Журавлева</a:t>
            </a:r>
            <a:endParaRPr lang="ru-RU" sz="1600" i="1" dirty="0">
              <a:solidFill>
                <a:srgbClr val="0070C0"/>
              </a:solidFill>
            </a:endParaRPr>
          </a:p>
          <a:p>
            <a:pPr algn="ctr"/>
            <a:endParaRPr lang="ru-RU" sz="1600" b="1" i="1" dirty="0" smtClean="0"/>
          </a:p>
          <a:p>
            <a:pPr algn="ctr"/>
            <a:r>
              <a:rPr lang="ru-RU" sz="1600" b="1" i="1" dirty="0" smtClean="0"/>
              <a:t>г</a:t>
            </a:r>
            <a:r>
              <a:rPr lang="ru-RU" sz="1800" b="1" i="1" dirty="0"/>
              <a:t>. </a:t>
            </a:r>
            <a:r>
              <a:rPr lang="ru-RU" sz="1400" b="1" i="1" dirty="0" smtClean="0"/>
              <a:t>Красноярск,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Ноябрь 2024 </a:t>
            </a:r>
            <a:r>
              <a:rPr lang="ru-RU" sz="1400" b="1" i="1" dirty="0"/>
              <a:t>г.</a:t>
            </a:r>
            <a:endParaRPr lang="ru-RU" sz="1400" b="1" i="1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5157192"/>
            <a:ext cx="800723" cy="791248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479425"/>
            <a:ext cx="3977640" cy="55778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4000">
                <a:solidFill>
                  <a:srgbClr val="FF0000"/>
                </a:solidFill>
              </a:rPr>
              <a:t>ход мероприятия</a:t>
            </a:r>
            <a:br>
              <a:rPr lang="ru-RU" altLang="en-US" sz="4000">
                <a:solidFill>
                  <a:srgbClr val="FF0000"/>
                </a:solidFill>
              </a:rPr>
            </a:br>
            <a:r>
              <a:rPr lang="ru-RU" altLang="en-US" sz="4000">
                <a:solidFill>
                  <a:srgbClr val="FF0000"/>
                </a:solidFill>
              </a:rPr>
              <a:t> РОДИТЕЛЬСКАЯ ГОСТИНАЯ</a:t>
            </a:r>
            <a:endParaRPr lang="ru-RU" altLang="en-US" sz="4000">
              <a:solidFill>
                <a:srgbClr val="FF0000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037455" y="19742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095" y="3242945"/>
            <a:ext cx="4067175" cy="371475"/>
          </a:xfrm>
          <a:prstGeom prst="rect">
            <a:avLst/>
          </a:prstGeom>
        </p:spPr>
      </p:pic>
      <p:sp>
        <p:nvSpPr>
          <p:cNvPr id="15" name="Текстовое поле 14"/>
          <p:cNvSpPr txBox="1"/>
          <p:nvPr/>
        </p:nvSpPr>
        <p:spPr>
          <a:xfrm>
            <a:off x="4589780" y="1962785"/>
            <a:ext cx="4064000" cy="1929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8" name="Замещающее содержимое 17"/>
          <p:cNvSpPr/>
          <p:nvPr>
            <p:ph idx="1"/>
          </p:nvPr>
        </p:nvSpPr>
        <p:spPr/>
        <p:txBody>
          <a:bodyPr/>
          <a:p>
            <a:r>
              <a:rPr lang="ru-RU" dirty="0">
                <a:sym typeface="+mn-ea"/>
              </a:rPr>
              <a:t> Понятия и термины логопедии в адаптации для родителей (общая презентация)</a:t>
            </a:r>
            <a:endParaRPr lang="ru-RU" dirty="0">
              <a:sym typeface="+mn-ea"/>
            </a:endParaRPr>
          </a:p>
          <a:p>
            <a:pPr marL="0" indent="0">
              <a:buNone/>
            </a:pPr>
            <a:r>
              <a:rPr lang="ru-RU" i="1" dirty="0">
                <a:highlight>
                  <a:srgbClr val="FFFF00"/>
                </a:highlight>
                <a:sym typeface="+mn-ea"/>
              </a:rPr>
              <a:t>Дисграфия</a:t>
            </a:r>
            <a:r>
              <a:rPr lang="ru-RU" i="1" dirty="0">
                <a:sym typeface="+mn-ea"/>
              </a:rPr>
              <a:t> - </a:t>
            </a:r>
            <a:r>
              <a:rPr lang="ru-RU" i="1" dirty="0">
                <a:solidFill>
                  <a:srgbClr val="00B0F0"/>
                </a:solidFill>
                <a:sym typeface="+mn-ea"/>
              </a:rPr>
              <a:t>это частичное нарушение процесса письма, проявляющееся в стойких, повторяющихся ошибках, обусловленных </a:t>
            </a:r>
            <a:r>
              <a:rPr lang="ru-RU" i="1" dirty="0" err="1">
                <a:solidFill>
                  <a:srgbClr val="00B0F0"/>
                </a:solidFill>
                <a:sym typeface="+mn-ea"/>
              </a:rPr>
              <a:t>несформированностью</a:t>
            </a:r>
            <a:r>
              <a:rPr lang="ru-RU" i="1" dirty="0">
                <a:solidFill>
                  <a:srgbClr val="00B0F0"/>
                </a:solidFill>
                <a:sym typeface="+mn-ea"/>
              </a:rPr>
              <a:t> </a:t>
            </a:r>
            <a:r>
              <a:rPr lang="ru-RU" i="1" dirty="0" smtClean="0">
                <a:solidFill>
                  <a:srgbClr val="00B0F0"/>
                </a:solidFill>
                <a:sym typeface="+mn-ea"/>
              </a:rPr>
              <a:t>высших психических функций, </a:t>
            </a:r>
            <a:r>
              <a:rPr lang="ru-RU" i="1" dirty="0">
                <a:solidFill>
                  <a:srgbClr val="00B0F0"/>
                </a:solidFill>
                <a:sym typeface="+mn-ea"/>
              </a:rPr>
              <a:t>участвующих в процессе письма</a:t>
            </a:r>
            <a:r>
              <a:rPr lang="ru-RU" i="1" dirty="0" smtClean="0">
                <a:solidFill>
                  <a:srgbClr val="00B0F0"/>
                </a:solidFill>
                <a:sym typeface="+mn-ea"/>
              </a:rPr>
              <a:t>.( Р.И. </a:t>
            </a:r>
            <a:r>
              <a:rPr lang="ru-RU" i="1" dirty="0" err="1" smtClean="0">
                <a:solidFill>
                  <a:srgbClr val="00B0F0"/>
                </a:solidFill>
                <a:sym typeface="+mn-ea"/>
              </a:rPr>
              <a:t>Лалаева</a:t>
            </a:r>
            <a:r>
              <a:rPr lang="ru-RU" i="1" dirty="0" smtClean="0">
                <a:solidFill>
                  <a:srgbClr val="00B0F0"/>
                </a:solidFill>
                <a:sym typeface="+mn-ea"/>
              </a:rPr>
              <a:t>)</a:t>
            </a:r>
            <a:endParaRPr lang="ru-RU" i="1" dirty="0" smtClean="0">
              <a:solidFill>
                <a:srgbClr val="00B0F0"/>
              </a:solidFill>
              <a:sym typeface="+mn-ea"/>
            </a:endParaRPr>
          </a:p>
          <a:p>
            <a:r>
              <a:rPr lang="ru-RU" altLang="en-US" dirty="0" smtClean="0">
                <a:sym typeface="+mn-ea"/>
              </a:rPr>
              <a:t>Практическая работа с экспертом </a:t>
            </a:r>
            <a:endParaRPr lang="ru-RU" altLang="en-US" dirty="0" smtClean="0">
              <a:sym typeface="+mn-ea"/>
            </a:endParaRPr>
          </a:p>
          <a:p>
            <a:r>
              <a:rPr lang="ru-RU" altLang="en-US" dirty="0" smtClean="0">
                <a:sym typeface="+mn-ea"/>
              </a:rPr>
              <a:t>Чайная цермония</a:t>
            </a:r>
            <a:endParaRPr lang="ru-RU" altLang="en-US" dirty="0" smtClean="0"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3405</Words>
  <Application>WPS Presentation</Application>
  <PresentationFormat>宽屏</PresentationFormat>
  <Paragraphs>91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Business Cooperate</vt:lpstr>
      <vt:lpstr>РОДИТЕЛЬСКАЯ ГОСТИНАЯ</vt:lpstr>
      <vt:lpstr>ссылки на «Родительские гостиные»</vt:lpstr>
      <vt:lpstr>ЦЕЛЬ МЕРОПРИЯТИЯ </vt:lpstr>
      <vt:lpstr>ДАТА И ВРЕМЯ ПРОВЕДЕНИЯ РОДИТЕЛЬСКОЙ ГОСТИНОЙ</vt:lpstr>
      <vt:lpstr>VI Неделя осведомленности о дислексии</vt:lpstr>
      <vt:lpstr>АССОЦИАЦИЯ РОДИТЕЛЕЙ ДЕТЕЙ  С ДИСЛЕКСИЕЙ</vt:lpstr>
      <vt:lpstr> https://dyslexiarf.com/ </vt:lpstr>
      <vt:lpstr>PowerPoint 演示文稿</vt:lpstr>
      <vt:lpstr>ход мероприятия  РОДИТЕЛЬСКАЯ ГОСТИНАЯ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Вид трудностей.   Возможные причины</vt:lpstr>
      <vt:lpstr>PowerPoint 演示文稿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Logoped</cp:lastModifiedBy>
  <cp:revision>10</cp:revision>
  <dcterms:created xsi:type="dcterms:W3CDTF">2025-08-19T06:23:00Z</dcterms:created>
  <dcterms:modified xsi:type="dcterms:W3CDTF">2025-08-25T03:55:08Z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1049-12.2.0.21546</vt:lpwstr>
  </property>
  <property fmtid="{D5CDD505-2E9C-101B-9397-08002B2CF9AE}" pid="3" name="ICV">
    <vt:lpwstr>5A581C55D4254B10803C470855BB5B2F_12</vt:lpwstr>
  </property>
</Properties>
</file>